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29" r:id="rId2"/>
    <p:sldId id="3035" r:id="rId3"/>
  </p:sldIdLst>
  <p:sldSz cx="9144000" cy="6858000" type="letter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5pPr>
    <a:lvl6pPr marL="2286000" algn="l" defTabSz="457200" rtl="0" eaLnBrk="1" latinLnBrk="0" hangingPunct="1">
      <a:defRPr sz="1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6pPr>
    <a:lvl7pPr marL="2743200" algn="l" defTabSz="457200" rtl="0" eaLnBrk="1" latinLnBrk="0" hangingPunct="1">
      <a:defRPr sz="1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7pPr>
    <a:lvl8pPr marL="3200400" algn="l" defTabSz="457200" rtl="0" eaLnBrk="1" latinLnBrk="0" hangingPunct="1">
      <a:defRPr sz="1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8pPr>
    <a:lvl9pPr marL="3657600" algn="l" defTabSz="457200" rtl="0" eaLnBrk="1" latinLnBrk="0" hangingPunct="1">
      <a:defRPr sz="14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CCFFCC"/>
    <a:srgbClr val="336699"/>
    <a:srgbClr val="F4F6B0"/>
    <a:srgbClr val="FF0000"/>
    <a:srgbClr val="FFFF00"/>
    <a:srgbClr val="FFFFFF"/>
    <a:srgbClr val="FF66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031" autoAdjust="0"/>
    <p:restoredTop sz="98721" autoAdjust="0"/>
  </p:normalViewPr>
  <p:slideViewPr>
    <p:cSldViewPr snapToGrid="0">
      <p:cViewPr>
        <p:scale>
          <a:sx n="112" d="100"/>
          <a:sy n="112" d="100"/>
        </p:scale>
        <p:origin x="-896" y="-80"/>
      </p:cViewPr>
      <p:guideLst>
        <p:guide orient="horz" pos="4319"/>
        <p:guide pos="2881"/>
      </p:guideLst>
    </p:cSldViewPr>
  </p:slideViewPr>
  <p:outlineViewPr>
    <p:cViewPr>
      <p:scale>
        <a:sx n="33" d="100"/>
        <a:sy n="33" d="100"/>
      </p:scale>
      <p:origin x="48" y="39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472" y="-96"/>
      </p:cViewPr>
      <p:guideLst>
        <p:guide orient="horz" pos="2304"/>
        <p:guide pos="30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1650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97200" y="469900"/>
            <a:ext cx="3624263" cy="271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26516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 pitchFamily="84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6661" tIns="48331" rIns="96661" bIns="4833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4125" y="3482975"/>
            <a:ext cx="7102475" cy="330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4960" tIns="47480" rIns="94960" bIns="47480">
            <a:prstTxWarp prst="textNoShape">
              <a:avLst/>
            </a:prstTxWarp>
          </a:bodyPr>
          <a:lstStyle/>
          <a:p>
            <a:r>
              <a:rPr lang="en-US" dirty="0" smtClean="0">
                <a:latin typeface="Arial" pitchFamily="84" charset="0"/>
              </a:rPr>
              <a:t>GA more than just bizjets</a:t>
            </a:r>
          </a:p>
          <a:p>
            <a:r>
              <a:rPr lang="en-US" dirty="0" smtClean="0">
                <a:latin typeface="Arial" pitchFamily="84" charset="0"/>
              </a:rPr>
              <a:t>You know how helicopters fly?  They’re so ugly the Earth repels them.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9900" y="919163"/>
            <a:ext cx="4029075" cy="4746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1375" y="919163"/>
            <a:ext cx="4029075" cy="4746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7063" y="304800"/>
            <a:ext cx="7800975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3398" tIns="25359" rIns="63398" bIns="2535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9900" y="919163"/>
            <a:ext cx="8210550" cy="474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8" name="Picture 12" descr="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59450"/>
            <a:ext cx="1535113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8" r:id="rId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b="1">
          <a:solidFill>
            <a:srgbClr val="336699"/>
          </a:solidFill>
          <a:latin typeface="+mj-lt"/>
          <a:ea typeface="ＭＳ Ｐゴシック" pitchFamily="84" charset="-128"/>
          <a:cs typeface="ＭＳ Ｐゴシック" pitchFamily="84" charset="-128"/>
        </a:defRPr>
      </a:lvl1pPr>
      <a:lvl2pPr algn="ctr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b="1">
          <a:solidFill>
            <a:srgbClr val="336699"/>
          </a:solidFill>
          <a:latin typeface="Arial" charset="0"/>
          <a:ea typeface="ＭＳ Ｐゴシック" pitchFamily="84" charset="-128"/>
          <a:cs typeface="ＭＳ Ｐゴシック" pitchFamily="84" charset="-128"/>
        </a:defRPr>
      </a:lvl2pPr>
      <a:lvl3pPr algn="ctr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b="1">
          <a:solidFill>
            <a:srgbClr val="336699"/>
          </a:solidFill>
          <a:latin typeface="Arial" charset="0"/>
          <a:ea typeface="ＭＳ Ｐゴシック" pitchFamily="84" charset="-128"/>
          <a:cs typeface="ＭＳ Ｐゴシック" pitchFamily="84" charset="-128"/>
        </a:defRPr>
      </a:lvl3pPr>
      <a:lvl4pPr algn="ctr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b="1">
          <a:solidFill>
            <a:srgbClr val="336699"/>
          </a:solidFill>
          <a:latin typeface="Arial" charset="0"/>
          <a:ea typeface="ＭＳ Ｐゴシック" pitchFamily="84" charset="-128"/>
          <a:cs typeface="ＭＳ Ｐゴシック" pitchFamily="84" charset="-128"/>
        </a:defRPr>
      </a:lvl4pPr>
      <a:lvl5pPr algn="ctr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b="1">
          <a:solidFill>
            <a:srgbClr val="336699"/>
          </a:solidFill>
          <a:latin typeface="Arial" charset="0"/>
          <a:ea typeface="ＭＳ Ｐゴシック" pitchFamily="84" charset="-128"/>
          <a:cs typeface="ＭＳ Ｐゴシック" pitchFamily="84" charset="-128"/>
        </a:defRPr>
      </a:lvl5pPr>
      <a:lvl6pPr marL="457200" algn="ctr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b="1">
          <a:solidFill>
            <a:srgbClr val="336699"/>
          </a:solidFill>
          <a:latin typeface="Arial" charset="0"/>
        </a:defRPr>
      </a:lvl6pPr>
      <a:lvl7pPr marL="914400" algn="ctr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b="1">
          <a:solidFill>
            <a:srgbClr val="336699"/>
          </a:solidFill>
          <a:latin typeface="Arial" charset="0"/>
        </a:defRPr>
      </a:lvl7pPr>
      <a:lvl8pPr marL="1371600" algn="ctr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b="1">
          <a:solidFill>
            <a:srgbClr val="336699"/>
          </a:solidFill>
          <a:latin typeface="Arial" charset="0"/>
        </a:defRPr>
      </a:lvl8pPr>
      <a:lvl9pPr marL="1828800" algn="ctr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b="1">
          <a:solidFill>
            <a:srgbClr val="336699"/>
          </a:solidFill>
          <a:latin typeface="Arial" charset="0"/>
        </a:defRPr>
      </a:lvl9pPr>
    </p:titleStyle>
    <p:bodyStyle>
      <a:lvl1pPr marL="285750" indent="-285750" algn="l" defTabSz="912813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600" b="1">
          <a:solidFill>
            <a:srgbClr val="336699"/>
          </a:solidFill>
          <a:latin typeface="+mn-lt"/>
          <a:ea typeface="ＭＳ Ｐゴシック" pitchFamily="84" charset="-128"/>
          <a:cs typeface="ＭＳ Ｐゴシック" pitchFamily="84" charset="-128"/>
        </a:defRPr>
      </a:lvl1pPr>
      <a:lvl2pPr marL="684213" indent="-227013" algn="l" defTabSz="912813" rtl="0" eaLnBrk="0" fontAlgn="base" hangingPunct="0"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rgbClr val="336699"/>
          </a:solidFill>
          <a:latin typeface="+mn-lt"/>
          <a:ea typeface="ＭＳ Ｐゴシック" pitchFamily="84" charset="-128"/>
        </a:defRPr>
      </a:lvl2pPr>
      <a:lvl3pPr marL="1141413" indent="-228600" algn="l" defTabSz="912813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1200" b="1">
          <a:solidFill>
            <a:srgbClr val="336699"/>
          </a:solidFill>
          <a:latin typeface="+mn-lt"/>
          <a:ea typeface="ＭＳ Ｐゴシック" pitchFamily="84" charset="-128"/>
        </a:defRPr>
      </a:lvl3pPr>
      <a:lvl4pPr marL="1539875" indent="-169863" algn="l" defTabSz="912813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200" b="1">
          <a:solidFill>
            <a:srgbClr val="336699"/>
          </a:solidFill>
          <a:latin typeface="+mn-lt"/>
          <a:ea typeface="ＭＳ Ｐゴシック" pitchFamily="84" charset="-128"/>
        </a:defRPr>
      </a:lvl4pPr>
      <a:lvl5pPr marL="1997075" indent="-171450" algn="l" defTabSz="912813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200" b="1">
          <a:solidFill>
            <a:srgbClr val="336699"/>
          </a:solidFill>
          <a:latin typeface="+mn-lt"/>
          <a:ea typeface="ＭＳ Ｐゴシック" pitchFamily="84" charset="-128"/>
        </a:defRPr>
      </a:lvl5pPr>
      <a:lvl6pPr marL="2454275" indent="-171450" algn="l" defTabSz="912813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200" b="1">
          <a:solidFill>
            <a:srgbClr val="336699"/>
          </a:solidFill>
          <a:latin typeface="+mn-lt"/>
        </a:defRPr>
      </a:lvl6pPr>
      <a:lvl7pPr marL="2911475" indent="-171450" algn="l" defTabSz="912813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200" b="1">
          <a:solidFill>
            <a:srgbClr val="336699"/>
          </a:solidFill>
          <a:latin typeface="+mn-lt"/>
        </a:defRPr>
      </a:lvl7pPr>
      <a:lvl8pPr marL="3368675" indent="-171450" algn="l" defTabSz="912813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200" b="1">
          <a:solidFill>
            <a:srgbClr val="336699"/>
          </a:solidFill>
          <a:latin typeface="+mn-lt"/>
        </a:defRPr>
      </a:lvl8pPr>
      <a:lvl9pPr marL="3825875" indent="-171450" algn="l" defTabSz="912813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200" b="1">
          <a:solidFill>
            <a:srgbClr val="3366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image" Target="../media/image6.pn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8" Type="http://schemas.openxmlformats.org/officeDocument/2006/relationships/image" Target="../media/image9.png"/><Relationship Id="rId9" Type="http://schemas.openxmlformats.org/officeDocument/2006/relationships/image" Target="../media/image10.jpeg"/><Relationship Id="rId10" Type="http://schemas.openxmlformats.org/officeDocument/2006/relationships/image" Target="../media/image11.jpeg"/><Relationship Id="rId11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730375"/>
            <a:ext cx="4602163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1314340" y="325438"/>
            <a:ext cx="6518495" cy="715962"/>
          </a:xfrm>
        </p:spPr>
        <p:txBody>
          <a:bodyPr lIns="63391" tIns="25356" rIns="63391" bIns="25356"/>
          <a:lstStyle/>
          <a:p>
            <a:r>
              <a:rPr lang="en-US" sz="2400" dirty="0" smtClean="0">
                <a:latin typeface="Calibri" pitchFamily="34" charset="0"/>
              </a:rPr>
              <a:t>Delivery Trough In 2011; Values Forecast to Exceed 2008 Levels But Not Units; Dip In 2017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788275" y="6630988"/>
            <a:ext cx="1346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5942" tIns="46725" rIns="35942" bIns="46725">
            <a:spAutoFit/>
          </a:bodyPr>
          <a:lstStyle>
            <a:lvl1pPr defTabSz="912813">
              <a:defRPr sz="1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12813">
              <a:defRPr sz="1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12813">
              <a:defRPr sz="1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12813">
              <a:defRPr sz="1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12813"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000"/>
              <a:t>Source: BRiFO Forecast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42900" y="1366838"/>
            <a:ext cx="240030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>
                <a:solidFill>
                  <a:srgbClr val="FF0000"/>
                </a:solidFill>
              </a:rPr>
              <a:t>Worldwide Bizjet Delivery Forecast</a:t>
            </a:r>
          </a:p>
        </p:txBody>
      </p:sp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5268913" y="1041400"/>
            <a:ext cx="3533775" cy="358775"/>
          </a:xfrm>
          <a:prstGeom prst="rect">
            <a:avLst/>
          </a:prstGeom>
          <a:solidFill>
            <a:srgbClr val="3366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294" tIns="45647" rIns="91294" bIns="45647" anchor="ctr" anchorCtr="1"/>
          <a:lstStyle>
            <a:lvl1pPr defTabSz="912813">
              <a:defRPr sz="1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12813">
              <a:defRPr sz="1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12813">
              <a:defRPr sz="1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12813">
              <a:defRPr sz="1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12813"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1200" b="1">
                <a:solidFill>
                  <a:schemeClr val="bg1"/>
                </a:solidFill>
                <a:latin typeface="Arial" charset="0"/>
              </a:rPr>
              <a:t> Observations</a:t>
            </a:r>
          </a:p>
        </p:txBody>
      </p:sp>
      <p:sp>
        <p:nvSpPr>
          <p:cNvPr id="26676" name="Text Box 9"/>
          <p:cNvSpPr txBox="1">
            <a:spLocks noChangeArrowheads="1"/>
          </p:cNvSpPr>
          <p:nvPr/>
        </p:nvSpPr>
        <p:spPr bwMode="auto">
          <a:xfrm>
            <a:off x="5284788" y="1398588"/>
            <a:ext cx="3517900" cy="31670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294" tIns="45647" rIns="91294" bIns="45647"/>
          <a:lstStyle/>
          <a:p>
            <a:pPr marL="82550" indent="-82550" defTabSz="912813">
              <a:spcBef>
                <a:spcPct val="30000"/>
              </a:spcBef>
              <a:buClr>
                <a:srgbClr val="336699"/>
              </a:buClr>
              <a:buFontTx/>
              <a:buChar char="•"/>
              <a:defRPr/>
            </a:pPr>
            <a:r>
              <a:rPr lang="en-US" b="1" dirty="0">
                <a:cs typeface="Calibri" pitchFamily="34" charset="0"/>
              </a:rPr>
              <a:t>2008 peak to 2011 trough -46% compares with -34% during last 2003 downturn</a:t>
            </a:r>
          </a:p>
          <a:p>
            <a:pPr marL="82550" indent="-82550" defTabSz="912813">
              <a:spcBef>
                <a:spcPct val="30000"/>
              </a:spcBef>
              <a:buClr>
                <a:srgbClr val="336699"/>
              </a:buClr>
              <a:buFontTx/>
              <a:buChar char="•"/>
              <a:defRPr/>
            </a:pPr>
            <a:r>
              <a:rPr lang="en-US" b="1" dirty="0">
                <a:cs typeface="Calibri" pitchFamily="34" charset="0"/>
              </a:rPr>
              <a:t>2008 levels not reached again in forecast period</a:t>
            </a:r>
          </a:p>
          <a:p>
            <a:pPr marL="539750" lvl="1" indent="-180975" defTabSz="912813">
              <a:spcBef>
                <a:spcPct val="30000"/>
              </a:spcBef>
              <a:buClr>
                <a:srgbClr val="336699"/>
              </a:buClr>
              <a:buFontTx/>
              <a:buChar char="•"/>
              <a:defRPr/>
            </a:pPr>
            <a:r>
              <a:rPr lang="en-US" b="1" dirty="0">
                <a:cs typeface="Calibri" pitchFamily="34" charset="0"/>
              </a:rPr>
              <a:t>Stricter finance requirements</a:t>
            </a:r>
          </a:p>
          <a:p>
            <a:pPr marL="539750" lvl="1" indent="-180975" defTabSz="912813">
              <a:spcBef>
                <a:spcPct val="30000"/>
              </a:spcBef>
              <a:buClr>
                <a:srgbClr val="336699"/>
              </a:buClr>
              <a:buFontTx/>
              <a:buChar char="•"/>
              <a:defRPr/>
            </a:pPr>
            <a:r>
              <a:rPr lang="en-US" b="1" dirty="0">
                <a:cs typeface="Calibri" pitchFamily="34" charset="0"/>
              </a:rPr>
              <a:t>Fractional becomes a replacement, not growth market</a:t>
            </a:r>
          </a:p>
          <a:p>
            <a:pPr marL="539750" lvl="1" indent="-180975" defTabSz="912813">
              <a:spcBef>
                <a:spcPct val="30000"/>
              </a:spcBef>
              <a:buClr>
                <a:srgbClr val="336699"/>
              </a:buClr>
              <a:buFontTx/>
              <a:buChar char="•"/>
              <a:defRPr/>
            </a:pPr>
            <a:r>
              <a:rPr lang="en-US" b="1" dirty="0">
                <a:cs typeface="Calibri" pitchFamily="34" charset="0"/>
              </a:rPr>
              <a:t>“Perfect storm” of each market driver unlikely in forecast period</a:t>
            </a:r>
          </a:p>
          <a:p>
            <a:pPr marL="82550" indent="-180975" defTabSz="912813">
              <a:spcBef>
                <a:spcPct val="30000"/>
              </a:spcBef>
              <a:buClr>
                <a:srgbClr val="336699"/>
              </a:buClr>
              <a:buFontTx/>
              <a:buChar char="•"/>
              <a:defRPr/>
            </a:pPr>
            <a:r>
              <a:rPr lang="en-US" b="1" dirty="0">
                <a:cs typeface="Calibri" pitchFamily="34" charset="0"/>
              </a:rPr>
              <a:t>However 2008 delivery values are surpassed in 2015 due to larger aircraft</a:t>
            </a:r>
          </a:p>
          <a:p>
            <a:pPr marL="82550" indent="-180975" defTabSz="912813">
              <a:spcBef>
                <a:spcPct val="30000"/>
              </a:spcBef>
              <a:buClr>
                <a:srgbClr val="336699"/>
              </a:buClr>
              <a:buFontTx/>
              <a:buChar char="•"/>
              <a:defRPr/>
            </a:pPr>
            <a:r>
              <a:rPr lang="en-US" b="1" dirty="0">
                <a:cs typeface="Calibri" pitchFamily="34" charset="0"/>
              </a:rPr>
              <a:t>Cyclical downturn begins in 2017</a:t>
            </a:r>
          </a:p>
          <a:p>
            <a:pPr marL="82550" indent="-82550" defTabSz="912813">
              <a:spcBef>
                <a:spcPct val="30000"/>
              </a:spcBef>
              <a:buClr>
                <a:srgbClr val="336699"/>
              </a:buClr>
              <a:buFontTx/>
              <a:buChar char="•"/>
              <a:defRPr/>
            </a:pPr>
            <a:endParaRPr lang="en-US" b="1" dirty="0"/>
          </a:p>
        </p:txBody>
      </p:sp>
      <p:sp>
        <p:nvSpPr>
          <p:cNvPr id="10248" name="Text Box 10"/>
          <p:cNvSpPr txBox="1">
            <a:spLocks noChangeArrowheads="1"/>
          </p:cNvSpPr>
          <p:nvPr/>
        </p:nvSpPr>
        <p:spPr bwMode="auto">
          <a:xfrm>
            <a:off x="2625725" y="3099373"/>
            <a:ext cx="1757363" cy="674687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b="1" dirty="0"/>
              <a:t>2011-2020</a:t>
            </a:r>
          </a:p>
          <a:p>
            <a:pPr algn="ctr"/>
            <a:r>
              <a:rPr lang="en-US" b="1" dirty="0"/>
              <a:t>10,102 Jets </a:t>
            </a:r>
          </a:p>
          <a:p>
            <a:pPr algn="ctr"/>
            <a:r>
              <a:rPr lang="en-US" b="1" dirty="0"/>
              <a:t>Worth $240B</a:t>
            </a:r>
          </a:p>
        </p:txBody>
      </p:sp>
      <p:pic>
        <p:nvPicPr>
          <p:cNvPr id="10249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786313"/>
            <a:ext cx="8478838" cy="69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4617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auto">
          <a:xfrm>
            <a:off x="4566052" y="555533"/>
            <a:ext cx="4507709" cy="4941132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cxnSp>
        <p:nvCxnSpPr>
          <p:cNvPr id="101" name="Straight Arrow Connector 100"/>
          <p:cNvCxnSpPr/>
          <p:nvPr/>
        </p:nvCxnSpPr>
        <p:spPr bwMode="auto">
          <a:xfrm flipV="1">
            <a:off x="8080466" y="2400633"/>
            <a:ext cx="1" cy="315514"/>
          </a:xfrm>
          <a:prstGeom prst="straightConnector1">
            <a:avLst/>
          </a:prstGeom>
          <a:noFill/>
          <a:ln w="38100" cap="flat" cmpd="sng" algn="ctr">
            <a:solidFill>
              <a:srgbClr val="336699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" name="Rectangle 60"/>
          <p:cNvSpPr/>
          <p:nvPr/>
        </p:nvSpPr>
        <p:spPr bwMode="auto">
          <a:xfrm>
            <a:off x="3222396" y="607197"/>
            <a:ext cx="1330767" cy="3583223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3222396" y="4183586"/>
            <a:ext cx="1330768" cy="1321162"/>
          </a:xfrm>
          <a:prstGeom prst="rect">
            <a:avLst/>
          </a:prstGeom>
          <a:solidFill>
            <a:srgbClr val="FFCC99">
              <a:alpha val="4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33185" y="600362"/>
            <a:ext cx="3097704" cy="4904385"/>
          </a:xfrm>
          <a:prstGeom prst="rect">
            <a:avLst/>
          </a:prstGeom>
          <a:solidFill>
            <a:srgbClr val="FFCC99">
              <a:alpha val="4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title"/>
          </p:nvPr>
        </p:nvSpPr>
        <p:spPr>
          <a:xfrm>
            <a:off x="603227" y="171358"/>
            <a:ext cx="7800975" cy="384175"/>
          </a:xfrm>
        </p:spPr>
        <p:txBody>
          <a:bodyPr/>
          <a:lstStyle/>
          <a:p>
            <a:r>
              <a:rPr lang="en-US" sz="2400" dirty="0" smtClean="0">
                <a:latin typeface="Calibri" pitchFamily="84" charset="0"/>
              </a:rPr>
              <a:t>Outlook:  Not Always First In, First Out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 flipV="1">
            <a:off x="1422400" y="4821382"/>
            <a:ext cx="5809673" cy="157018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>
            <a:off x="120073" y="5504748"/>
            <a:ext cx="4504251" cy="0"/>
          </a:xfrm>
          <a:prstGeom prst="line">
            <a:avLst/>
          </a:prstGeom>
          <a:noFill/>
          <a:ln w="889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111" y="557265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2007</a:t>
            </a:r>
            <a:endParaRPr lang="en-US" sz="1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580660" y="557265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2008</a:t>
            </a:r>
            <a:endParaRPr lang="en-US" sz="1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184966" y="555874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2009</a:t>
            </a:r>
            <a:endParaRPr lang="en-US" sz="18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983018" y="555874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2010</a:t>
            </a:r>
            <a:endParaRPr lang="en-US" sz="1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480828" y="557250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2011</a:t>
            </a:r>
            <a:endParaRPr lang="en-US" sz="1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718205" y="5999018"/>
            <a:ext cx="1621534" cy="338554"/>
          </a:xfrm>
          <a:prstGeom prst="rect">
            <a:avLst/>
          </a:prstGeom>
          <a:solidFill>
            <a:srgbClr val="FFCC99">
              <a:alpha val="50000"/>
            </a:srgbClr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Downturn Began</a:t>
            </a:r>
            <a:endParaRPr lang="en-US" sz="16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8226501" y="557265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2012</a:t>
            </a:r>
            <a:endParaRPr lang="en-US" sz="18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6180888" y="5999018"/>
            <a:ext cx="1570430" cy="338554"/>
          </a:xfrm>
          <a:prstGeom prst="rect">
            <a:avLst/>
          </a:prstGeom>
          <a:solidFill>
            <a:srgbClr val="CCFFCC">
              <a:alpha val="50000"/>
            </a:srgbClr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Recovery Begins</a:t>
            </a:r>
            <a:endParaRPr lang="en-US" sz="16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442690" y="2029477"/>
            <a:ext cx="669735" cy="369332"/>
          </a:xfrm>
          <a:prstGeom prst="rect">
            <a:avLst/>
          </a:prstGeom>
          <a:solidFill>
            <a:srgbClr val="336699"/>
          </a:solidFill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MRO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8406" y="1249083"/>
            <a:ext cx="899990" cy="646331"/>
          </a:xfrm>
          <a:prstGeom prst="rect">
            <a:avLst/>
          </a:prstGeom>
          <a:solidFill>
            <a:srgbClr val="336699"/>
          </a:solidFill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Charter</a:t>
            </a:r>
          </a:p>
          <a:p>
            <a:r>
              <a:rPr lang="en-US" sz="1800" b="1" dirty="0" smtClean="0">
                <a:solidFill>
                  <a:schemeClr val="bg1"/>
                </a:solidFill>
              </a:rPr>
              <a:t>/Frax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88668" y="2558390"/>
            <a:ext cx="777777" cy="369332"/>
          </a:xfrm>
          <a:prstGeom prst="rect">
            <a:avLst/>
          </a:prstGeom>
          <a:solidFill>
            <a:srgbClr val="336699"/>
          </a:solidFill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Piston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61505" y="775379"/>
            <a:ext cx="575799" cy="369332"/>
          </a:xfrm>
          <a:prstGeom prst="rect">
            <a:avLst/>
          </a:prstGeom>
          <a:solidFill>
            <a:srgbClr val="336699"/>
          </a:solidFill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FBO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637158" y="3570221"/>
            <a:ext cx="1394934" cy="369332"/>
          </a:xfrm>
          <a:prstGeom prst="rect">
            <a:avLst/>
          </a:prstGeom>
          <a:solidFill>
            <a:srgbClr val="7030A0"/>
          </a:solidFill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Big Cabin Jet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740680" y="3034182"/>
            <a:ext cx="1187889" cy="369332"/>
          </a:xfrm>
          <a:prstGeom prst="rect">
            <a:avLst/>
          </a:prstGeom>
          <a:solidFill>
            <a:srgbClr val="7030A0"/>
          </a:solidFill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Turboprop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616314" y="4090307"/>
            <a:ext cx="1363766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Small/Mid Jet</a:t>
            </a:r>
            <a:endParaRPr lang="en-US" sz="1800" b="1" dirty="0">
              <a:solidFill>
                <a:schemeClr val="bg1"/>
              </a:solidFill>
            </a:endParaRPr>
          </a:p>
        </p:txBody>
      </p:sp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457" y="1509929"/>
            <a:ext cx="804017" cy="58920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032" y="3639492"/>
            <a:ext cx="761432" cy="5048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913" y="3403514"/>
            <a:ext cx="797975" cy="52909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Down Arrow 21"/>
          <p:cNvSpPr/>
          <p:nvPr/>
        </p:nvSpPr>
        <p:spPr bwMode="auto">
          <a:xfrm>
            <a:off x="1422400" y="5052291"/>
            <a:ext cx="484632" cy="978408"/>
          </a:xfrm>
          <a:prstGeom prst="down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cxnSp>
        <p:nvCxnSpPr>
          <p:cNvPr id="58" name="Straight Connector 57"/>
          <p:cNvCxnSpPr/>
          <p:nvPr/>
        </p:nvCxnSpPr>
        <p:spPr bwMode="auto">
          <a:xfrm>
            <a:off x="4624324" y="5504748"/>
            <a:ext cx="4436549" cy="0"/>
          </a:xfrm>
          <a:prstGeom prst="line">
            <a:avLst/>
          </a:prstGeom>
          <a:noFill/>
          <a:ln w="889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2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5918" y="3142739"/>
            <a:ext cx="776618" cy="58171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5" name="TextBox 64"/>
          <p:cNvSpPr txBox="1"/>
          <p:nvPr/>
        </p:nvSpPr>
        <p:spPr>
          <a:xfrm>
            <a:off x="3251983" y="4827353"/>
            <a:ext cx="558166" cy="369332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Heli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120073" y="767398"/>
            <a:ext cx="1408645" cy="3887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20073" y="767398"/>
            <a:ext cx="1408645" cy="2213755"/>
          </a:xfrm>
          <a:prstGeom prst="rect">
            <a:avLst/>
          </a:prstGeom>
          <a:noFill/>
          <a:ln w="381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1637158" y="2981153"/>
            <a:ext cx="1408645" cy="2181913"/>
          </a:xfrm>
          <a:prstGeom prst="rect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78" name="Picture 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1630" y="4973264"/>
            <a:ext cx="648861" cy="4860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9" name="Straight Connector 78"/>
          <p:cNvCxnSpPr/>
          <p:nvPr/>
        </p:nvCxnSpPr>
        <p:spPr bwMode="auto">
          <a:xfrm>
            <a:off x="3222396" y="600362"/>
            <a:ext cx="25539" cy="3586744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Straight Connector 81"/>
          <p:cNvCxnSpPr/>
          <p:nvPr/>
        </p:nvCxnSpPr>
        <p:spPr bwMode="auto">
          <a:xfrm flipH="1">
            <a:off x="3230890" y="4187106"/>
            <a:ext cx="1322274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" name="Straight Connector 84"/>
          <p:cNvCxnSpPr/>
          <p:nvPr/>
        </p:nvCxnSpPr>
        <p:spPr bwMode="auto">
          <a:xfrm flipH="1">
            <a:off x="4566052" y="4183586"/>
            <a:ext cx="7536" cy="1263843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Straight Connector 62"/>
          <p:cNvCxnSpPr/>
          <p:nvPr/>
        </p:nvCxnSpPr>
        <p:spPr bwMode="auto">
          <a:xfrm flipH="1">
            <a:off x="1017640" y="981062"/>
            <a:ext cx="2962252" cy="0"/>
          </a:xfrm>
          <a:prstGeom prst="line">
            <a:avLst/>
          </a:prstGeom>
          <a:noFill/>
          <a:ln w="381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/>
          <p:cNvCxnSpPr/>
          <p:nvPr/>
        </p:nvCxnSpPr>
        <p:spPr bwMode="auto">
          <a:xfrm flipH="1">
            <a:off x="1201252" y="1572248"/>
            <a:ext cx="2802082" cy="7652"/>
          </a:xfrm>
          <a:prstGeom prst="line">
            <a:avLst/>
          </a:prstGeom>
          <a:noFill/>
          <a:ln w="381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/>
          <p:cNvCxnSpPr/>
          <p:nvPr/>
        </p:nvCxnSpPr>
        <p:spPr bwMode="auto">
          <a:xfrm flipH="1">
            <a:off x="1129744" y="2683222"/>
            <a:ext cx="6950724" cy="32925"/>
          </a:xfrm>
          <a:prstGeom prst="line">
            <a:avLst/>
          </a:prstGeom>
          <a:noFill/>
          <a:ln w="381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" name="Straight Connector 74"/>
          <p:cNvCxnSpPr/>
          <p:nvPr/>
        </p:nvCxnSpPr>
        <p:spPr bwMode="auto">
          <a:xfrm flipH="1" flipV="1">
            <a:off x="1120383" y="2212637"/>
            <a:ext cx="2882951" cy="1506"/>
          </a:xfrm>
          <a:prstGeom prst="line">
            <a:avLst/>
          </a:prstGeom>
          <a:noFill/>
          <a:ln w="38100" cap="flat" cmpd="sng" algn="ctr">
            <a:solidFill>
              <a:srgbClr val="336699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3979893" y="1897123"/>
            <a:ext cx="1" cy="315514"/>
          </a:xfrm>
          <a:prstGeom prst="straightConnector1">
            <a:avLst/>
          </a:prstGeom>
          <a:noFill/>
          <a:ln w="38100" cap="flat" cmpd="sng" algn="ctr">
            <a:solidFill>
              <a:srgbClr val="336699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Arrow Connector 79"/>
          <p:cNvCxnSpPr/>
          <p:nvPr/>
        </p:nvCxnSpPr>
        <p:spPr bwMode="auto">
          <a:xfrm flipV="1">
            <a:off x="3984667" y="1237638"/>
            <a:ext cx="1" cy="315514"/>
          </a:xfrm>
          <a:prstGeom prst="straightConnector1">
            <a:avLst/>
          </a:prstGeom>
          <a:noFill/>
          <a:ln w="38100" cap="flat" cmpd="sng" algn="ctr">
            <a:solidFill>
              <a:srgbClr val="336699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" name="Straight Arrow Connector 80"/>
          <p:cNvCxnSpPr/>
          <p:nvPr/>
        </p:nvCxnSpPr>
        <p:spPr bwMode="auto">
          <a:xfrm flipV="1">
            <a:off x="3979894" y="674584"/>
            <a:ext cx="1" cy="315514"/>
          </a:xfrm>
          <a:prstGeom prst="straightConnector1">
            <a:avLst/>
          </a:prstGeom>
          <a:noFill/>
          <a:ln w="38100" cap="flat" cmpd="sng" algn="ctr">
            <a:solidFill>
              <a:srgbClr val="336699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" name="Straight Connector 82"/>
          <p:cNvCxnSpPr/>
          <p:nvPr/>
        </p:nvCxnSpPr>
        <p:spPr bwMode="auto">
          <a:xfrm>
            <a:off x="1528718" y="2973071"/>
            <a:ext cx="0" cy="2523594"/>
          </a:xfrm>
          <a:prstGeom prst="line">
            <a:avLst/>
          </a:prstGeom>
          <a:noFill/>
          <a:ln w="38100" cap="flat" cmpd="sng" algn="ctr">
            <a:solidFill>
              <a:srgbClr val="336699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" name="Straight Connector 91"/>
          <p:cNvCxnSpPr/>
          <p:nvPr/>
        </p:nvCxnSpPr>
        <p:spPr bwMode="auto">
          <a:xfrm flipH="1">
            <a:off x="3032092" y="4815245"/>
            <a:ext cx="13711" cy="632184"/>
          </a:xfrm>
          <a:prstGeom prst="line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TextBox 92"/>
          <p:cNvSpPr txBox="1"/>
          <p:nvPr/>
        </p:nvSpPr>
        <p:spPr>
          <a:xfrm>
            <a:off x="7934432" y="2120075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?</a:t>
            </a:r>
            <a:endParaRPr lang="en-US" sz="1800" b="1" dirty="0"/>
          </a:p>
        </p:txBody>
      </p:sp>
      <p:cxnSp>
        <p:nvCxnSpPr>
          <p:cNvPr id="105" name="Straight Connector 104"/>
          <p:cNvCxnSpPr/>
          <p:nvPr/>
        </p:nvCxnSpPr>
        <p:spPr bwMode="auto">
          <a:xfrm flipH="1">
            <a:off x="3045804" y="3753381"/>
            <a:ext cx="2194106" cy="0"/>
          </a:xfrm>
          <a:prstGeom prst="line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" name="Straight Arrow Connector 106"/>
          <p:cNvCxnSpPr/>
          <p:nvPr/>
        </p:nvCxnSpPr>
        <p:spPr bwMode="auto">
          <a:xfrm flipV="1">
            <a:off x="5239909" y="3433596"/>
            <a:ext cx="1" cy="315514"/>
          </a:xfrm>
          <a:prstGeom prst="straightConnector1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 flipH="1">
            <a:off x="3810149" y="4978400"/>
            <a:ext cx="4416354" cy="0"/>
          </a:xfrm>
          <a:prstGeom prst="lin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5" name="Straight Arrow Connector 114"/>
          <p:cNvCxnSpPr/>
          <p:nvPr/>
        </p:nvCxnSpPr>
        <p:spPr bwMode="auto">
          <a:xfrm flipV="1">
            <a:off x="8226501" y="4657750"/>
            <a:ext cx="1" cy="315514"/>
          </a:xfrm>
          <a:prstGeom prst="straightConnector1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6" name="TextBox 115"/>
          <p:cNvSpPr txBox="1"/>
          <p:nvPr/>
        </p:nvSpPr>
        <p:spPr>
          <a:xfrm>
            <a:off x="8080468" y="4392404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?</a:t>
            </a:r>
            <a:endParaRPr lang="en-US" sz="1800" b="1" dirty="0"/>
          </a:p>
        </p:txBody>
      </p:sp>
      <p:cxnSp>
        <p:nvCxnSpPr>
          <p:cNvPr id="119" name="Straight Connector 118"/>
          <p:cNvCxnSpPr/>
          <p:nvPr/>
        </p:nvCxnSpPr>
        <p:spPr bwMode="auto">
          <a:xfrm flipH="1">
            <a:off x="2984583" y="4454919"/>
            <a:ext cx="5568289" cy="0"/>
          </a:xfrm>
          <a:prstGeom prst="line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" name="Straight Arrow Connector 120"/>
          <p:cNvCxnSpPr/>
          <p:nvPr/>
        </p:nvCxnSpPr>
        <p:spPr bwMode="auto">
          <a:xfrm flipV="1">
            <a:off x="8552871" y="4144354"/>
            <a:ext cx="1" cy="315514"/>
          </a:xfrm>
          <a:prstGeom prst="straightConnector1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" name="TextBox 121"/>
          <p:cNvSpPr txBox="1"/>
          <p:nvPr/>
        </p:nvSpPr>
        <p:spPr>
          <a:xfrm>
            <a:off x="8607219" y="4144354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?</a:t>
            </a:r>
            <a:endParaRPr lang="en-US" sz="1800" b="1" dirty="0"/>
          </a:p>
        </p:txBody>
      </p:sp>
      <p:cxnSp>
        <p:nvCxnSpPr>
          <p:cNvPr id="123" name="Straight Connector 122"/>
          <p:cNvCxnSpPr/>
          <p:nvPr/>
        </p:nvCxnSpPr>
        <p:spPr bwMode="auto">
          <a:xfrm flipH="1">
            <a:off x="2928570" y="3183856"/>
            <a:ext cx="5151897" cy="37201"/>
          </a:xfrm>
          <a:prstGeom prst="line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5" name="Straight Arrow Connector 124"/>
          <p:cNvCxnSpPr/>
          <p:nvPr/>
        </p:nvCxnSpPr>
        <p:spPr bwMode="auto">
          <a:xfrm flipV="1">
            <a:off x="8080467" y="2868342"/>
            <a:ext cx="1" cy="315514"/>
          </a:xfrm>
          <a:prstGeom prst="straightConnector1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6" name="TextBox 125"/>
          <p:cNvSpPr txBox="1"/>
          <p:nvPr/>
        </p:nvSpPr>
        <p:spPr>
          <a:xfrm>
            <a:off x="7934431" y="2611821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?</a:t>
            </a:r>
            <a:endParaRPr lang="en-US" sz="1800" b="1" dirty="0"/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404103" y="5194222"/>
            <a:ext cx="37782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9861" y="724932"/>
            <a:ext cx="903968" cy="470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426" y="1301600"/>
            <a:ext cx="724323" cy="541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6325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689" y="1944942"/>
            <a:ext cx="822312" cy="535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5058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!desktop.fol">
  <a:themeElements>
    <a:clrScheme name="">
      <a:dk1>
        <a:srgbClr val="000000"/>
      </a:dk1>
      <a:lt1>
        <a:srgbClr val="FFFFFF"/>
      </a:lt1>
      <a:dk2>
        <a:srgbClr val="000000"/>
      </a:dk2>
      <a:lt2>
        <a:srgbClr val="232323"/>
      </a:lt2>
      <a:accent1>
        <a:srgbClr val="919191"/>
      </a:accent1>
      <a:accent2>
        <a:srgbClr val="063DE8"/>
      </a:accent2>
      <a:accent3>
        <a:srgbClr val="FFFFFF"/>
      </a:accent3>
      <a:accent4>
        <a:srgbClr val="000000"/>
      </a:accent4>
      <a:accent5>
        <a:srgbClr val="C7C7C7"/>
      </a:accent5>
      <a:accent6>
        <a:srgbClr val="0536D2"/>
      </a:accent6>
      <a:hlink>
        <a:srgbClr val="00DFCA"/>
      </a:hlink>
      <a:folHlink>
        <a:srgbClr val="EAEC5E"/>
      </a:folHlink>
    </a:clrScheme>
    <a:fontScheme name="!desktop.fo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!desktop.fo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desktop.fol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!desktop.fol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desktop.fol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desktop.fo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desktop.fo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!desktop.fo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109247</TotalTime>
  <Pages>35</Pages>
  <Words>158</Words>
  <Application>Microsoft Macintosh PowerPoint</Application>
  <PresentationFormat>Letter Paper (8.5x11 in)</PresentationFormat>
  <Paragraphs>38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!desktop.fol</vt:lpstr>
      <vt:lpstr>Delivery Trough In 2011; Values Forecast to Exceed 2008 Levels But Not Units; Dip In 2017</vt:lpstr>
      <vt:lpstr>Outlook:  Not Always First In, First Out</vt:lpstr>
    </vt:vector>
  </TitlesOfParts>
  <Company>Brian Foley Associates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Foley Associates</dc:creator>
  <cp:lastModifiedBy>Chad Trautvetter</cp:lastModifiedBy>
  <cp:revision>2793</cp:revision>
  <cp:lastPrinted>2010-09-12T20:42:37Z</cp:lastPrinted>
  <dcterms:created xsi:type="dcterms:W3CDTF">1998-08-27T11:57:59Z</dcterms:created>
  <dcterms:modified xsi:type="dcterms:W3CDTF">2012-01-03T16:28:16Z</dcterms:modified>
</cp:coreProperties>
</file>