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29" r:id="rId2"/>
    <p:sldId id="3035" r:id="rId3"/>
  </p:sldIdLst>
  <p:sldSz cx="9144000" cy="6858000" type="letter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CC"/>
    <a:srgbClr val="336699"/>
    <a:srgbClr val="F4F6B0"/>
    <a:srgbClr val="FF0000"/>
    <a:srgbClr val="FFFF00"/>
    <a:srgbClr val="FFFFFF"/>
    <a:srgbClr val="FF66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31" autoAdjust="0"/>
    <p:restoredTop sz="98721" autoAdjust="0"/>
  </p:normalViewPr>
  <p:slideViewPr>
    <p:cSldViewPr snapToGrid="0">
      <p:cViewPr>
        <p:scale>
          <a:sx n="112" d="100"/>
          <a:sy n="112" d="100"/>
        </p:scale>
        <p:origin x="-896" y="-80"/>
      </p:cViewPr>
      <p:guideLst>
        <p:guide orient="horz" pos="4319"/>
        <p:guide pos="2881"/>
      </p:guideLst>
    </p:cSldViewPr>
  </p:slideViewPr>
  <p:outlineViewPr>
    <p:cViewPr>
      <p:scale>
        <a:sx n="33" d="100"/>
        <a:sy n="33" d="100"/>
      </p:scale>
      <p:origin x="48" y="3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47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650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97200" y="469900"/>
            <a:ext cx="3624263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26516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3482975"/>
            <a:ext cx="7102475" cy="330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60" tIns="47480" rIns="94960" bIns="47480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itchFamily="84" charset="0"/>
              </a:rPr>
              <a:t>GA more than just bizjets</a:t>
            </a:r>
          </a:p>
          <a:p>
            <a:r>
              <a:rPr lang="en-US" dirty="0" smtClean="0">
                <a:latin typeface="Arial" pitchFamily="84" charset="0"/>
              </a:rPr>
              <a:t>You know how helicopters fly?  They’re so ugly the Earth repels them.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919163"/>
            <a:ext cx="4029075" cy="474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919163"/>
            <a:ext cx="4029075" cy="474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304800"/>
            <a:ext cx="78009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398" tIns="25359" rIns="63398" bIns="2535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919163"/>
            <a:ext cx="821055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12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59450"/>
            <a:ext cx="1535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2pPr>
      <a:lvl3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3pPr>
      <a:lvl4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4pPr>
      <a:lvl5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5pPr>
      <a:lvl6pPr marL="457200"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</a:defRPr>
      </a:lvl6pPr>
      <a:lvl7pPr marL="914400"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</a:defRPr>
      </a:lvl7pPr>
      <a:lvl8pPr marL="1371600"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</a:defRPr>
      </a:lvl8pPr>
      <a:lvl9pPr marL="1828800"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rgbClr val="336699"/>
          </a:solidFill>
          <a:latin typeface="Arial" charset="0"/>
        </a:defRPr>
      </a:lvl9pPr>
    </p:titleStyle>
    <p:bodyStyle>
      <a:lvl1pPr marL="285750" indent="-2857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600" b="1">
          <a:solidFill>
            <a:srgbClr val="336699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84213" indent="-227013" algn="l" defTabSz="912813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rgbClr val="336699"/>
          </a:solidFill>
          <a:latin typeface="+mn-lt"/>
          <a:ea typeface="ＭＳ Ｐゴシック" pitchFamily="84" charset="-128"/>
        </a:defRPr>
      </a:lvl2pPr>
      <a:lvl3pPr marL="1141413" indent="-22860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 b="1">
          <a:solidFill>
            <a:srgbClr val="336699"/>
          </a:solidFill>
          <a:latin typeface="+mn-lt"/>
          <a:ea typeface="ＭＳ Ｐゴシック" pitchFamily="84" charset="-128"/>
        </a:defRPr>
      </a:lvl3pPr>
      <a:lvl4pPr marL="1539875" indent="-169863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200" b="1">
          <a:solidFill>
            <a:srgbClr val="336699"/>
          </a:solidFill>
          <a:latin typeface="+mn-lt"/>
          <a:ea typeface="ＭＳ Ｐゴシック" pitchFamily="84" charset="-128"/>
        </a:defRPr>
      </a:lvl4pPr>
      <a:lvl5pPr marL="19970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rgbClr val="336699"/>
          </a:solidFill>
          <a:latin typeface="+mn-lt"/>
          <a:ea typeface="ＭＳ Ｐゴシック" pitchFamily="84" charset="-128"/>
        </a:defRPr>
      </a:lvl5pPr>
      <a:lvl6pPr marL="24542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rgbClr val="336699"/>
          </a:solidFill>
          <a:latin typeface="+mn-lt"/>
        </a:defRPr>
      </a:lvl6pPr>
      <a:lvl7pPr marL="29114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rgbClr val="336699"/>
          </a:solidFill>
          <a:latin typeface="+mn-lt"/>
        </a:defRPr>
      </a:lvl7pPr>
      <a:lvl8pPr marL="33686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rgbClr val="336699"/>
          </a:solidFill>
          <a:latin typeface="+mn-lt"/>
        </a:defRPr>
      </a:lvl8pPr>
      <a:lvl9pPr marL="38258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image" Target="../media/image10.jpeg"/><Relationship Id="rId10" Type="http://schemas.openxmlformats.org/officeDocument/2006/relationships/image" Target="../media/image11.jpe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30375"/>
            <a:ext cx="46021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314340" y="325438"/>
            <a:ext cx="6518495" cy="715962"/>
          </a:xfrm>
        </p:spPr>
        <p:txBody>
          <a:bodyPr lIns="63391" tIns="25356" rIns="63391" bIns="25356"/>
          <a:lstStyle/>
          <a:p>
            <a:r>
              <a:rPr lang="en-US" sz="2400" dirty="0" smtClean="0">
                <a:latin typeface="Calibri" pitchFamily="34" charset="0"/>
              </a:rPr>
              <a:t>Delivery Trough In 2011; Values Forecast to Exceed 2008 Levels But Not Units; Dip In 2017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788275" y="6630988"/>
            <a:ext cx="1346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42" tIns="46725" rIns="35942" bIns="46725">
            <a:spAutoFit/>
          </a:bodyPr>
          <a:lstStyle>
            <a:lvl1pPr defTabSz="912813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/>
              <a:t>Source: BRiFO Forecast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2900" y="1366838"/>
            <a:ext cx="2400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b="1">
                <a:solidFill>
                  <a:srgbClr val="FF0000"/>
                </a:solidFill>
              </a:rPr>
              <a:t>Worldwide Bizjet Delivery Forecast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5268913" y="1041400"/>
            <a:ext cx="3533775" cy="358775"/>
          </a:xfrm>
          <a:prstGeom prst="rect">
            <a:avLst/>
          </a:prstGeom>
          <a:solidFill>
            <a:srgbClr val="3366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294" tIns="45647" rIns="91294" bIns="45647" anchor="ctr" anchorCtr="1"/>
          <a:lstStyle>
            <a:lvl1pPr defTabSz="912813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 Observations</a:t>
            </a:r>
          </a:p>
        </p:txBody>
      </p:sp>
      <p:sp>
        <p:nvSpPr>
          <p:cNvPr id="26676" name="Text Box 9"/>
          <p:cNvSpPr txBox="1">
            <a:spLocks noChangeArrowheads="1"/>
          </p:cNvSpPr>
          <p:nvPr/>
        </p:nvSpPr>
        <p:spPr bwMode="auto">
          <a:xfrm>
            <a:off x="5284788" y="1398588"/>
            <a:ext cx="3517900" cy="3167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294" tIns="45647" rIns="91294" bIns="45647"/>
          <a:lstStyle/>
          <a:p>
            <a:pPr marL="82550" indent="-82550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2008 peak to 2011 trough -46% compares with -34% during last 2003 downturn</a:t>
            </a:r>
          </a:p>
          <a:p>
            <a:pPr marL="82550" indent="-82550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2008 levels not reached again in forecast period</a:t>
            </a:r>
          </a:p>
          <a:p>
            <a:pPr marL="539750" lvl="1" indent="-180975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Stricter finance requirements</a:t>
            </a:r>
          </a:p>
          <a:p>
            <a:pPr marL="539750" lvl="1" indent="-180975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Fractional becomes a replacement, not growth market</a:t>
            </a:r>
          </a:p>
          <a:p>
            <a:pPr marL="539750" lvl="1" indent="-180975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“Perfect storm” of each market driver unlikely in forecast period</a:t>
            </a:r>
          </a:p>
          <a:p>
            <a:pPr marL="82550" indent="-180975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However 2008 delivery values are surpassed in 2015 due to larger aircraft</a:t>
            </a:r>
          </a:p>
          <a:p>
            <a:pPr marL="82550" indent="-180975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r>
              <a:rPr lang="en-US" b="1" dirty="0">
                <a:cs typeface="Calibri" pitchFamily="34" charset="0"/>
              </a:rPr>
              <a:t>Cyclical downturn begins in 2017</a:t>
            </a:r>
          </a:p>
          <a:p>
            <a:pPr marL="82550" indent="-82550" defTabSz="912813">
              <a:spcBef>
                <a:spcPct val="30000"/>
              </a:spcBef>
              <a:buClr>
                <a:srgbClr val="336699"/>
              </a:buClr>
              <a:buFontTx/>
              <a:buChar char="•"/>
              <a:defRPr/>
            </a:pPr>
            <a:endParaRPr lang="en-US" b="1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625725" y="3099373"/>
            <a:ext cx="1757363" cy="6746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b="1" dirty="0"/>
              <a:t>2011-2020</a:t>
            </a:r>
          </a:p>
          <a:p>
            <a:pPr algn="ctr"/>
            <a:r>
              <a:rPr lang="en-US" b="1" dirty="0"/>
              <a:t>10,102 Jets </a:t>
            </a:r>
          </a:p>
          <a:p>
            <a:pPr algn="ctr"/>
            <a:r>
              <a:rPr lang="en-US" b="1" dirty="0"/>
              <a:t>Worth $240B</a:t>
            </a:r>
          </a:p>
        </p:txBody>
      </p:sp>
      <p:pic>
        <p:nvPicPr>
          <p:cNvPr id="1024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86313"/>
            <a:ext cx="8478838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61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566052" y="555533"/>
            <a:ext cx="4507709" cy="49411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8080466" y="2400633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/>
          <p:nvPr/>
        </p:nvSpPr>
        <p:spPr bwMode="auto">
          <a:xfrm>
            <a:off x="3222396" y="607197"/>
            <a:ext cx="1330767" cy="358322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222396" y="4183586"/>
            <a:ext cx="1330768" cy="1321162"/>
          </a:xfrm>
          <a:prstGeom prst="rect">
            <a:avLst/>
          </a:prstGeom>
          <a:solidFill>
            <a:srgbClr val="FFCC99">
              <a:alpha val="4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3185" y="600362"/>
            <a:ext cx="3097704" cy="4904385"/>
          </a:xfrm>
          <a:prstGeom prst="rect">
            <a:avLst/>
          </a:prstGeom>
          <a:solidFill>
            <a:srgbClr val="FFCC99">
              <a:alpha val="4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>
          <a:xfrm>
            <a:off x="603227" y="171358"/>
            <a:ext cx="7800975" cy="384175"/>
          </a:xfrm>
        </p:spPr>
        <p:txBody>
          <a:bodyPr/>
          <a:lstStyle/>
          <a:p>
            <a:r>
              <a:rPr lang="en-US" sz="2400" dirty="0" smtClean="0">
                <a:latin typeface="Calibri" pitchFamily="84" charset="0"/>
              </a:rPr>
              <a:t>Outlook:  Not Always First In, First Out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422400" y="4821382"/>
            <a:ext cx="5809673" cy="15701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20073" y="5504748"/>
            <a:ext cx="4504251" cy="0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11" y="55726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2007</a:t>
            </a:r>
            <a:endParaRPr lang="en-US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80660" y="55726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2008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84966" y="55587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2009</a:t>
            </a:r>
            <a:endParaRPr lang="en-US" sz="1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83018" y="55587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2010</a:t>
            </a:r>
            <a:endParaRPr lang="en-US" sz="1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80828" y="55725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2011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18205" y="5999018"/>
            <a:ext cx="1621534" cy="338554"/>
          </a:xfrm>
          <a:prstGeom prst="rect">
            <a:avLst/>
          </a:prstGeom>
          <a:solidFill>
            <a:srgbClr val="FFCC99">
              <a:alpha val="50000"/>
            </a:srgb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Downturn Began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26501" y="55726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2012</a:t>
            </a:r>
            <a:endParaRPr lang="en-US" sz="1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180888" y="5999018"/>
            <a:ext cx="1570430" cy="338554"/>
          </a:xfrm>
          <a:prstGeom prst="rect">
            <a:avLst/>
          </a:prstGeom>
          <a:solidFill>
            <a:srgbClr val="CCFFCC">
              <a:alpha val="50000"/>
            </a:srgb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Recovery Begins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2690" y="2029477"/>
            <a:ext cx="669735" cy="369332"/>
          </a:xfrm>
          <a:prstGeom prst="rect">
            <a:avLst/>
          </a:prstGeom>
          <a:solidFill>
            <a:srgbClr val="336699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MRO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8406" y="1249083"/>
            <a:ext cx="899990" cy="646331"/>
          </a:xfrm>
          <a:prstGeom prst="rect">
            <a:avLst/>
          </a:prstGeom>
          <a:solidFill>
            <a:srgbClr val="336699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Charter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/Frax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8668" y="2558390"/>
            <a:ext cx="777777" cy="369332"/>
          </a:xfrm>
          <a:prstGeom prst="rect">
            <a:avLst/>
          </a:prstGeom>
          <a:solidFill>
            <a:srgbClr val="336699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Piston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1505" y="775379"/>
            <a:ext cx="575799" cy="369332"/>
          </a:xfrm>
          <a:prstGeom prst="rect">
            <a:avLst/>
          </a:prstGeom>
          <a:solidFill>
            <a:srgbClr val="336699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FBO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37158" y="3570221"/>
            <a:ext cx="1394934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Big Cabin Jet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40680" y="3034182"/>
            <a:ext cx="1187889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Turboprop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16314" y="4090307"/>
            <a:ext cx="136376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Small/Mid Jet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57" y="1509929"/>
            <a:ext cx="804017" cy="5892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32" y="3639492"/>
            <a:ext cx="761432" cy="5048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913" y="3403514"/>
            <a:ext cx="797975" cy="5290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Down Arrow 21"/>
          <p:cNvSpPr/>
          <p:nvPr/>
        </p:nvSpPr>
        <p:spPr bwMode="auto">
          <a:xfrm>
            <a:off x="1422400" y="5052291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4624324" y="5504748"/>
            <a:ext cx="4436549" cy="0"/>
          </a:xfrm>
          <a:prstGeom prst="line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918" y="3142739"/>
            <a:ext cx="776618" cy="5817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3251983" y="4827353"/>
            <a:ext cx="55816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Heli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20073" y="767398"/>
            <a:ext cx="1408645" cy="388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20073" y="767398"/>
            <a:ext cx="1408645" cy="2213755"/>
          </a:xfrm>
          <a:prstGeom prst="rect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37158" y="2981153"/>
            <a:ext cx="1408645" cy="2181913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78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630" y="4973264"/>
            <a:ext cx="648861" cy="4860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9" name="Straight Connector 78"/>
          <p:cNvCxnSpPr/>
          <p:nvPr/>
        </p:nvCxnSpPr>
        <p:spPr bwMode="auto">
          <a:xfrm>
            <a:off x="3222396" y="600362"/>
            <a:ext cx="25539" cy="358674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flipH="1">
            <a:off x="3230890" y="4187106"/>
            <a:ext cx="132227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4566052" y="4183586"/>
            <a:ext cx="7536" cy="12638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1017640" y="981062"/>
            <a:ext cx="2962252" cy="0"/>
          </a:xfrm>
          <a:prstGeom prst="line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1201252" y="1572248"/>
            <a:ext cx="2802082" cy="7652"/>
          </a:xfrm>
          <a:prstGeom prst="line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129744" y="2683222"/>
            <a:ext cx="6950724" cy="32925"/>
          </a:xfrm>
          <a:prstGeom prst="line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 flipV="1">
            <a:off x="1120383" y="2212637"/>
            <a:ext cx="2882951" cy="1506"/>
          </a:xfrm>
          <a:prstGeom prst="line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979893" y="1897123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3984667" y="1237638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3979894" y="674584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>
            <a:off x="1528718" y="2973071"/>
            <a:ext cx="0" cy="2523594"/>
          </a:xfrm>
          <a:prstGeom prst="line">
            <a:avLst/>
          </a:prstGeom>
          <a:noFill/>
          <a:ln w="381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3032092" y="4815245"/>
            <a:ext cx="13711" cy="632184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7934432" y="21200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?</a:t>
            </a:r>
            <a:endParaRPr lang="en-US" sz="1800" b="1" dirty="0"/>
          </a:p>
        </p:txBody>
      </p:sp>
      <p:cxnSp>
        <p:nvCxnSpPr>
          <p:cNvPr id="105" name="Straight Connector 104"/>
          <p:cNvCxnSpPr/>
          <p:nvPr/>
        </p:nvCxnSpPr>
        <p:spPr bwMode="auto">
          <a:xfrm flipH="1">
            <a:off x="3045804" y="3753381"/>
            <a:ext cx="2194106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5239909" y="3433596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3810149" y="4978400"/>
            <a:ext cx="4416354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/>
          <p:nvPr/>
        </p:nvCxnSpPr>
        <p:spPr bwMode="auto">
          <a:xfrm flipV="1">
            <a:off x="8226501" y="4657750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Box 115"/>
          <p:cNvSpPr txBox="1"/>
          <p:nvPr/>
        </p:nvSpPr>
        <p:spPr>
          <a:xfrm>
            <a:off x="8080468" y="43924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?</a:t>
            </a:r>
            <a:endParaRPr lang="en-US" sz="1800" b="1" dirty="0"/>
          </a:p>
        </p:txBody>
      </p:sp>
      <p:cxnSp>
        <p:nvCxnSpPr>
          <p:cNvPr id="119" name="Straight Connector 118"/>
          <p:cNvCxnSpPr/>
          <p:nvPr/>
        </p:nvCxnSpPr>
        <p:spPr bwMode="auto">
          <a:xfrm flipH="1">
            <a:off x="2984583" y="4454919"/>
            <a:ext cx="5568289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/>
          <p:nvPr/>
        </p:nvCxnSpPr>
        <p:spPr bwMode="auto">
          <a:xfrm flipV="1">
            <a:off x="8552871" y="4144354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extBox 121"/>
          <p:cNvSpPr txBox="1"/>
          <p:nvPr/>
        </p:nvSpPr>
        <p:spPr>
          <a:xfrm>
            <a:off x="8607219" y="414435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?</a:t>
            </a:r>
            <a:endParaRPr lang="en-US" sz="1800" b="1" dirty="0"/>
          </a:p>
        </p:txBody>
      </p:sp>
      <p:cxnSp>
        <p:nvCxnSpPr>
          <p:cNvPr id="123" name="Straight Connector 122"/>
          <p:cNvCxnSpPr/>
          <p:nvPr/>
        </p:nvCxnSpPr>
        <p:spPr bwMode="auto">
          <a:xfrm flipH="1">
            <a:off x="2928570" y="3183856"/>
            <a:ext cx="5151897" cy="37201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8080467" y="2868342"/>
            <a:ext cx="1" cy="315514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Box 125"/>
          <p:cNvSpPr txBox="1"/>
          <p:nvPr/>
        </p:nvSpPr>
        <p:spPr>
          <a:xfrm>
            <a:off x="7934431" y="261182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?</a:t>
            </a:r>
            <a:endParaRPr lang="en-US" sz="1800" b="1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4103" y="5194222"/>
            <a:ext cx="3778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861" y="724932"/>
            <a:ext cx="903968" cy="47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426" y="1301600"/>
            <a:ext cx="724323" cy="541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9" y="1944942"/>
            <a:ext cx="822312" cy="53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05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!desktop.fol">
  <a:themeElements>
    <a:clrScheme name="">
      <a:dk1>
        <a:srgbClr val="000000"/>
      </a:dk1>
      <a:lt1>
        <a:srgbClr val="FFFFFF"/>
      </a:lt1>
      <a:dk2>
        <a:srgbClr val="000000"/>
      </a:dk2>
      <a:lt2>
        <a:srgbClr val="232323"/>
      </a:lt2>
      <a:accent1>
        <a:srgbClr val="919191"/>
      </a:accent1>
      <a:accent2>
        <a:srgbClr val="063DE8"/>
      </a:accent2>
      <a:accent3>
        <a:srgbClr val="FFFFFF"/>
      </a:accent3>
      <a:accent4>
        <a:srgbClr val="000000"/>
      </a:accent4>
      <a:accent5>
        <a:srgbClr val="C7C7C7"/>
      </a:accent5>
      <a:accent6>
        <a:srgbClr val="0536D2"/>
      </a:accent6>
      <a:hlink>
        <a:srgbClr val="00DFCA"/>
      </a:hlink>
      <a:folHlink>
        <a:srgbClr val="EAEC5E"/>
      </a:folHlink>
    </a:clrScheme>
    <a:fontScheme name="!desktop.f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!desktop.f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esktop.fo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esktop.fo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esktop.fo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esktop.fo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esktop.fo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esktop.fo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109247</TotalTime>
  <Pages>35</Pages>
  <Words>158</Words>
  <Application>Microsoft Macintosh PowerPoint</Application>
  <PresentationFormat>Letter Paper (8.5x11 in)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!desktop.fol</vt:lpstr>
      <vt:lpstr>Delivery Trough In 2011; Values Forecast to Exceed 2008 Levels But Not Units; Dip In 2017</vt:lpstr>
      <vt:lpstr>Outlook:  Not Always First In, First Out</vt:lpstr>
    </vt:vector>
  </TitlesOfParts>
  <Company>Brian Foley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Foley Associates</dc:creator>
  <cp:lastModifiedBy>Chad Trautvetter</cp:lastModifiedBy>
  <cp:revision>2793</cp:revision>
  <cp:lastPrinted>2010-09-12T20:42:37Z</cp:lastPrinted>
  <dcterms:created xsi:type="dcterms:W3CDTF">1998-08-27T11:57:59Z</dcterms:created>
  <dcterms:modified xsi:type="dcterms:W3CDTF">2012-01-03T16:28:16Z</dcterms:modified>
</cp:coreProperties>
</file>